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7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8.xml" ContentType="application/vnd.openxmlformats-officedocument.presentationml.notesSlide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9.xml" ContentType="application/vnd.openxmlformats-officedocument.presentationml.notesSlide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66" r:id="rId6"/>
    <p:sldId id="271" r:id="rId7"/>
    <p:sldId id="270" r:id="rId8"/>
    <p:sldId id="272" r:id="rId9"/>
    <p:sldId id="273" r:id="rId10"/>
    <p:sldId id="263" r:id="rId11"/>
    <p:sldId id="259" r:id="rId12"/>
    <p:sldId id="261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9" autoAdjust="0"/>
  </p:normalViewPr>
  <p:slideViewPr>
    <p:cSldViewPr snapToGrid="0">
      <p:cViewPr>
        <p:scale>
          <a:sx n="120" d="100"/>
          <a:sy n="120" d="100"/>
        </p:scale>
        <p:origin x="-72" y="-4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3T17:54:19.3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0,'3638'0'0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29:40.1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52,'1193'0,"-1168"-1,0-1,0-1,-1-2,1 0,-1-1,35-15,-39 13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31:24.37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65,'17'-1,"0"-1,-1-1,1 0,-1-1,0-1,19-8,-17 6,1 0,0 2,0 0,24-3,204 6,-127 5,-95-2,1 1,33 7,-25-2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31:25.58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0,'7'1,"0"0,0 0,0 1,0 0,10 4,22 6,178 8,24 0,-161-17,151 26,-193-19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31:30.40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31,'1'-1,"-1"0,0 0,1 0,-1 0,1 0,0 0,-1 0,1 0,0 1,-1-1,1 0,0 0,0 1,0-1,0 0,0 1,0-1,0 1,0-1,0 1,0 0,0-1,0 1,0 0,2-1,32-5,-30 5,47-3,-1 2,1 3,0 2,94 16,68 9,5 3,-146-21,0-4,144-7,-81-2,243 3,-352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3T19:32:26.58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63 0,'1599'-63'0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1:57.81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35,'59'-3,"61"-10,34-3,341 14,-254 4,-212-2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1:58.9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29,'819'0,"-795"-2,-1 0,40-9,-16 2,-22 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21.12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1 159,'2342'0,"-2285"-3,63-10,-64 5,70 0,2632 9,-2702-3,63-12,28-1,-113 14,1 0,1-1,-1-1,0-2,60-16,-30 4,0 3,129-12,181 20,-232 7,-102-1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22.5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1,'1006'0,"-979"0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25.03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0,'1130'0,"-1103"0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3T17:55:14.2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0,'8937'0'0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03.93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66,'330'0,"-310"-1,0-1,0-1,-1-1,1-1,22-9,-16 5,52-9,24 9,185 8,-121 5,-139-4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06.3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0 146,'654'0,"-614"-3,-1-2,1-1,-1-2,70-24,38-8,-127 35,-1 0,0-2,-1 0,21-11,-21 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15.86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77,'2'2,"0"1,0-1,0 0,0 1,0-1,0 0,0 0,1 0,-1-1,1 1,-1-1,1 1,0-1,0 0,0 0,5 1,40 14,0-3,1-1,1-3,86 5,212-12,-168-6,1593 4,-1728 3,70 11,-67-7,53 2,779-7,-423-5,-401 1,65-12,-63 6,58-1,75-5,-20-1,-24 16,71-4,-144-12,-18 2,280-46,-290 53,-34 6,1-1,-1-1,1 0,-1-1,0 0,0-1,0 0,17-10,-9 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52:29.42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99,'5'-5,"18"-13,16-3,12 2,13 4,1 5,-5 4,-2 3,-1 2,-4 1,-6 0,-5 1,-10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3T17:55:18.80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0,'940'0'0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3T17:55:24.25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0,'1035'0'0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17:50.61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0,'2011'0,"-1978"0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25:24.72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0,'2011'0,"-1978"0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33:20.4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0,'506'0,"-476"2,1 1,38 8,-36-4,57 3,181 13,-150-14,163-8,-117-4,229 3,-346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29:30.24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35,'628'0,"-597"-2,0-1,38-8,-36 4,55-3,607 9,-334 3,1689-2,-2034 1,-1 1,1 0,26 8,-1 0,-18-6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03T19:29:35.38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0,'1'2,"-1"-1,1 0,-1 1,1-1,0 0,0 1,-1-1,1 0,0 0,0 0,0 0,0 0,0 0,1 0,-1 0,0 0,0 0,1 0,-1-1,0 1,1-1,-1 1,1-1,-1 0,1 1,-1-1,3 0,48 6,-46-5,41 1,0 2,0 2,68 19,-80-16,1-1,-1-2,61 2,113-10,-81-1,-3 4,125-3,-236 0,-1 0,0-1,0-1,-1 0,25-11,18-7,-31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55bc55a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52" name="Google Shape;52;g3b55bc55a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b55bc55af2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153" name="Google Shape;153;g3b55bc55af2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55bc55af2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102" name="Google Shape;102;g3b55bc55af2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b55bc55af2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128" name="Google Shape;128;g3b55bc55af2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55bc55af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63" name="Google Shape;63;g3b55bc55af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68BD0D3C-077C-DB58-7B08-E1E696828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4E103B56-DF95-FAAF-5752-3A0D235A8B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3A172A45-F1C4-9BAA-BB61-2109F6206B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2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129CEC78-4FA0-C8F6-FF86-6ADD62D36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20ACA241-E56C-B631-E216-A5E168D3DC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1B2F503A-2207-F9D8-1AAF-7B129AF221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8438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2DEA834F-C5C9-9938-957D-DB27C8DBA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5E247FB9-AB6E-38C2-0A60-ABE5A2D79A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F8F217BD-F1A4-E6BD-D2FC-25415E817C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445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B76FD1B9-FA4A-006D-471C-3B35C899C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9FA1A59E-1453-FC25-A284-0144283EC4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41BAD363-19D3-F378-6789-646999C953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154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5D0742F2-7414-899E-01CD-E44A138B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BE60C84C-CE10-CAF1-DC0C-0A144A6A2C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2A946255-A834-880A-2C03-68B823EA11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6268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3B6E2BCA-989A-D844-DD21-E599EDBBC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55bc55af2_0_36:notes">
            <a:extLst>
              <a:ext uri="{FF2B5EF4-FFF2-40B4-BE49-F238E27FC236}">
                <a16:creationId xmlns:a16="http://schemas.microsoft.com/office/drawing/2014/main" id="{67D94ECE-5469-C6C9-8B9C-6501726AF2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PE"/>
          </a:p>
        </p:txBody>
      </p:sp>
      <p:sp>
        <p:nvSpPr>
          <p:cNvPr id="92" name="Google Shape;92;g3b55bc55af2_0_36:notes">
            <a:extLst>
              <a:ext uri="{FF2B5EF4-FFF2-40B4-BE49-F238E27FC236}">
                <a16:creationId xmlns:a16="http://schemas.microsoft.com/office/drawing/2014/main" id="{8162DF07-9BF6-63CD-1398-4C63898ECA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69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Apromayor/@-12.0749416,-75.2066876,203m/data=!3m1!1e3!4m14!1m7!3m6!1s0x910e964f02c2119b:0x3d691fe5db0982cf!2sPlaza+de+la+Constituci%C3%B3n!8m2!3d-12.0681212!4d-75.2100809!16s%2Fg%2F1213ts1t!3m5!1s0x910e9724875af213:0x29d945466188c5fb!8m2!3d-12.0746912!4d-75.2067954!16s%2Fg%2F11pd_m35kh!5m1!1e1?hl=es&amp;entry=ttu&amp;g_ep=EgoyMDI1MTIwOS4wIKXMDSoKLDEwMDc5MjA2N0gBUAM%3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aps.app.goo.gl/mMqR3cEREzg1qCXF9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10.png"/><Relationship Id="rId18" Type="http://schemas.openxmlformats.org/officeDocument/2006/relationships/customXml" Target="../ink/ink7.xml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customXml" Target="../ink/ink4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customXml" Target="../ink/ink1.xml"/><Relationship Id="rId15" Type="http://schemas.openxmlformats.org/officeDocument/2006/relationships/image" Target="../media/image11.png"/><Relationship Id="rId10" Type="http://schemas.openxmlformats.org/officeDocument/2006/relationships/customXml" Target="../ink/ink3.xml"/><Relationship Id="rId19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6" Type="http://schemas.openxmlformats.org/officeDocument/2006/relationships/customXml" Target="../ink/ink13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customXml" Target="../ink/ink8.xml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customXml" Target="../ink/ink14.xml"/><Relationship Id="rId4" Type="http://schemas.openxmlformats.org/officeDocument/2006/relationships/image" Target="../media/image14.png"/><Relationship Id="rId9" Type="http://schemas.openxmlformats.org/officeDocument/2006/relationships/customXml" Target="../ink/ink10.xml"/><Relationship Id="rId14" Type="http://schemas.openxmlformats.org/officeDocument/2006/relationships/customXml" Target="../ink/ink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customXml" Target="../ink/ink19.xml"/><Relationship Id="rId3" Type="http://schemas.openxmlformats.org/officeDocument/2006/relationships/image" Target="../media/image1.png"/><Relationship Id="rId7" Type="http://schemas.openxmlformats.org/officeDocument/2006/relationships/customXml" Target="../ink/ink16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customXml" Target="../ink/ink17.xml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customXml" Target="../ink/ink21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customXml" Target="../ink/ink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0550" y="348450"/>
            <a:ext cx="1390650" cy="1571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13"/>
          <p:cNvCxnSpPr/>
          <p:nvPr/>
        </p:nvCxnSpPr>
        <p:spPr>
          <a:xfrm rot="10800000" flipH="1">
            <a:off x="257700" y="2048150"/>
            <a:ext cx="8628600" cy="87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13"/>
          <p:cNvSpPr txBox="1"/>
          <p:nvPr/>
        </p:nvSpPr>
        <p:spPr>
          <a:xfrm>
            <a:off x="3557100" y="2048150"/>
            <a:ext cx="20298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b="1"/>
              <a:t>PRESENTACIÓN</a:t>
            </a:r>
            <a:endParaRPr sz="1800" b="1"/>
          </a:p>
        </p:txBody>
      </p:sp>
      <p:sp>
        <p:nvSpPr>
          <p:cNvPr id="57" name="Google Shape;57;p13"/>
          <p:cNvSpPr txBox="1"/>
          <p:nvPr/>
        </p:nvSpPr>
        <p:spPr>
          <a:xfrm>
            <a:off x="3083300" y="2336550"/>
            <a:ext cx="32532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b="1" i="1"/>
              <a:t>ANÁLISIS DE TERRENOS </a:t>
            </a:r>
            <a:endParaRPr sz="1800" b="1" i="1"/>
          </a:p>
        </p:txBody>
      </p:sp>
      <p:sp>
        <p:nvSpPr>
          <p:cNvPr id="58" name="Google Shape;58;p13"/>
          <p:cNvSpPr txBox="1"/>
          <p:nvPr/>
        </p:nvSpPr>
        <p:spPr>
          <a:xfrm>
            <a:off x="1668500" y="2890598"/>
            <a:ext cx="6082800" cy="80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2200" b="1" dirty="0">
                <a:solidFill>
                  <a:srgbClr val="1A9176"/>
                </a:solidFill>
              </a:rPr>
              <a:t>AV CANTO GRANDE</a:t>
            </a:r>
            <a:endParaRPr sz="2200" b="1" dirty="0">
              <a:solidFill>
                <a:srgbClr val="1A9176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706050" y="3696850"/>
            <a:ext cx="38766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200" b="1" dirty="0">
                <a:solidFill>
                  <a:srgbClr val="1A9176"/>
                </a:solidFill>
              </a:rPr>
              <a:t>SJL</a:t>
            </a:r>
          </a:p>
        </p:txBody>
      </p:sp>
      <p:sp>
        <p:nvSpPr>
          <p:cNvPr id="60" name="Google Shape;60;p13"/>
          <p:cNvSpPr txBox="1"/>
          <p:nvPr/>
        </p:nvSpPr>
        <p:spPr>
          <a:xfrm>
            <a:off x="408775" y="4471644"/>
            <a:ext cx="80742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s-PE" sz="1000" dirty="0">
                <a:hlinkClick r:id="rId5"/>
              </a:rPr>
              <a:t>https://maps.app.goo.gl/mMqR3cEREzg1qCXF9</a:t>
            </a:r>
            <a:endParaRPr lang="es-PE" sz="1000" dirty="0"/>
          </a:p>
          <a:p>
            <a:pPr lvl="0"/>
            <a:endParaRPr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20"/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Google Shape;157;p20"/>
          <p:cNvSpPr txBox="1"/>
          <p:nvPr/>
        </p:nvSpPr>
        <p:spPr>
          <a:xfrm>
            <a:off x="6102052" y="411926"/>
            <a:ext cx="2679651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FOTOS DEL TERRENO</a:t>
            </a:r>
            <a:endParaRPr sz="1700" b="1" i="1" dirty="0"/>
          </a:p>
        </p:txBody>
      </p:sp>
      <p:sp>
        <p:nvSpPr>
          <p:cNvPr id="158" name="Google Shape;158;p20"/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1A491-06F0-F89A-D2DE-606DD7C03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75" y="1334552"/>
            <a:ext cx="4365625" cy="230044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2A102E3-2F54-C337-2BBB-0104BD412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613" y="1334552"/>
            <a:ext cx="3903964" cy="2300449"/>
          </a:xfrm>
          <a:prstGeom prst="rect">
            <a:avLst/>
          </a:prstGeom>
        </p:spPr>
      </p:pic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0EE06BE2-C912-D904-8E31-92B4EB83BE7F}"/>
              </a:ext>
            </a:extLst>
          </p:cNvPr>
          <p:cNvSpPr/>
          <p:nvPr/>
        </p:nvSpPr>
        <p:spPr>
          <a:xfrm>
            <a:off x="282222" y="2144889"/>
            <a:ext cx="3668889" cy="812800"/>
          </a:xfrm>
          <a:custGeom>
            <a:avLst/>
            <a:gdLst>
              <a:gd name="csX0" fmla="*/ 0 w 3668889"/>
              <a:gd name="csY0" fmla="*/ 428978 h 812800"/>
              <a:gd name="csX1" fmla="*/ 2246489 w 3668889"/>
              <a:gd name="csY1" fmla="*/ 812800 h 812800"/>
              <a:gd name="csX2" fmla="*/ 3115734 w 3668889"/>
              <a:gd name="csY2" fmla="*/ 767644 h 812800"/>
              <a:gd name="csX3" fmla="*/ 3657600 w 3668889"/>
              <a:gd name="csY3" fmla="*/ 451555 h 812800"/>
              <a:gd name="csX4" fmla="*/ 3668889 w 3668889"/>
              <a:gd name="csY4" fmla="*/ 282222 h 812800"/>
              <a:gd name="csX5" fmla="*/ 2867378 w 3668889"/>
              <a:gd name="csY5" fmla="*/ 214489 h 812800"/>
              <a:gd name="csX6" fmla="*/ 2743200 w 3668889"/>
              <a:gd name="csY6" fmla="*/ 67733 h 812800"/>
              <a:gd name="csX7" fmla="*/ 1535289 w 3668889"/>
              <a:gd name="csY7" fmla="*/ 0 h 812800"/>
              <a:gd name="csX8" fmla="*/ 1501422 w 3668889"/>
              <a:gd name="csY8" fmla="*/ 248355 h 812800"/>
              <a:gd name="csX9" fmla="*/ 22578 w 3668889"/>
              <a:gd name="csY9" fmla="*/ 293511 h 812800"/>
              <a:gd name="csX10" fmla="*/ 0 w 3668889"/>
              <a:gd name="csY10" fmla="*/ 428978 h 81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68889" h="812800">
                <a:moveTo>
                  <a:pt x="0" y="428978"/>
                </a:moveTo>
                <a:lnTo>
                  <a:pt x="2246489" y="812800"/>
                </a:lnTo>
                <a:lnTo>
                  <a:pt x="3115734" y="767644"/>
                </a:lnTo>
                <a:lnTo>
                  <a:pt x="3657600" y="451555"/>
                </a:lnTo>
                <a:lnTo>
                  <a:pt x="3668889" y="282222"/>
                </a:lnTo>
                <a:lnTo>
                  <a:pt x="2867378" y="214489"/>
                </a:lnTo>
                <a:lnTo>
                  <a:pt x="2743200" y="67733"/>
                </a:lnTo>
                <a:lnTo>
                  <a:pt x="1535289" y="0"/>
                </a:lnTo>
                <a:lnTo>
                  <a:pt x="1501422" y="248355"/>
                </a:lnTo>
                <a:lnTo>
                  <a:pt x="22578" y="293511"/>
                </a:lnTo>
                <a:lnTo>
                  <a:pt x="0" y="428978"/>
                </a:lnTo>
                <a:close/>
              </a:path>
            </a:pathLst>
          </a:custGeom>
          <a:solidFill>
            <a:srgbClr val="00B050">
              <a:alpha val="4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87C6067-8D5C-C6A1-889B-F1D4F7F9E607}"/>
              </a:ext>
            </a:extLst>
          </p:cNvPr>
          <p:cNvSpPr/>
          <p:nvPr/>
        </p:nvSpPr>
        <p:spPr>
          <a:xfrm>
            <a:off x="4684613" y="2348089"/>
            <a:ext cx="3903964" cy="722489"/>
          </a:xfrm>
          <a:prstGeom prst="rect">
            <a:avLst/>
          </a:prstGeom>
          <a:solidFill>
            <a:srgbClr val="00B050">
              <a:alpha val="36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6"/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" name="Google Shape;106;p16"/>
          <p:cNvSpPr txBox="1"/>
          <p:nvPr/>
        </p:nvSpPr>
        <p:spPr>
          <a:xfrm>
            <a:off x="6391175" y="388825"/>
            <a:ext cx="23730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VIAS</a:t>
            </a:r>
            <a:endParaRPr sz="1700" b="1" i="1" dirty="0"/>
          </a:p>
        </p:txBody>
      </p:sp>
      <p:sp>
        <p:nvSpPr>
          <p:cNvPr id="107" name="Google Shape;107;p16"/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11;p16">
            <a:extLst>
              <a:ext uri="{FF2B5EF4-FFF2-40B4-BE49-F238E27FC236}">
                <a16:creationId xmlns:a16="http://schemas.microsoft.com/office/drawing/2014/main" id="{24591424-7F1E-99AA-459F-69200430A3CB}"/>
              </a:ext>
            </a:extLst>
          </p:cNvPr>
          <p:cNvSpPr txBox="1"/>
          <p:nvPr/>
        </p:nvSpPr>
        <p:spPr>
          <a:xfrm>
            <a:off x="322749" y="1055527"/>
            <a:ext cx="2115651" cy="326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00" tIns="95500" rIns="95500" bIns="955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53" b="1" dirty="0">
                <a:highlight>
                  <a:srgbClr val="FFFFFF"/>
                </a:highlight>
              </a:rPr>
              <a:t>Av. Canto grande</a:t>
            </a:r>
            <a:endParaRPr lang="es-419" sz="1253" b="1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F6520F9-20A1-0F4B-4AF7-EE6F42621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90" y="1571508"/>
            <a:ext cx="4160475" cy="299823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9B079E9-CEFB-E877-B099-F7EDF9E03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938" y="1571508"/>
            <a:ext cx="4156123" cy="29982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18"/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2" name="Google Shape;132;p18"/>
          <p:cNvSpPr txBox="1"/>
          <p:nvPr/>
        </p:nvSpPr>
        <p:spPr>
          <a:xfrm>
            <a:off x="6391175" y="388825"/>
            <a:ext cx="23730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/>
              <a:t>EQUIPAMIENTO</a:t>
            </a:r>
            <a:endParaRPr sz="1700" b="1" i="1"/>
          </a:p>
        </p:txBody>
      </p:sp>
      <p:sp>
        <p:nvSpPr>
          <p:cNvPr id="133" name="Google Shape;133;p18"/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039594-E364-1FC7-9BF9-992C71853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75" y="1058434"/>
            <a:ext cx="5274859" cy="2335197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D15CB880-E811-2DFD-CC39-017B8A7C0EA9}"/>
              </a:ext>
            </a:extLst>
          </p:cNvPr>
          <p:cNvSpPr/>
          <p:nvPr/>
        </p:nvSpPr>
        <p:spPr>
          <a:xfrm>
            <a:off x="1479518" y="1647127"/>
            <a:ext cx="1963594" cy="1604073"/>
          </a:xfrm>
          <a:prstGeom prst="ellipse">
            <a:avLst/>
          </a:prstGeom>
          <a:solidFill>
            <a:schemeClr val="accent1">
              <a:alpha val="24000"/>
            </a:schemeClr>
          </a:solidFill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Picture 2" descr="Icono de ubicación símbolo simple signo de pin rojo | Vector ...">
            <a:extLst>
              <a:ext uri="{FF2B5EF4-FFF2-40B4-BE49-F238E27FC236}">
                <a16:creationId xmlns:a16="http://schemas.microsoft.com/office/drawing/2014/main" id="{B9D3B79E-0C21-37E2-E367-BBAA9129D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86" t="9362" r="32335" b="10562"/>
          <a:stretch/>
        </p:blipFill>
        <p:spPr bwMode="auto">
          <a:xfrm>
            <a:off x="589834" y="1329939"/>
            <a:ext cx="215666" cy="3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cono de ubicación símbolo simple signo de pin rojo | Vector ...">
            <a:extLst>
              <a:ext uri="{FF2B5EF4-FFF2-40B4-BE49-F238E27FC236}">
                <a16:creationId xmlns:a16="http://schemas.microsoft.com/office/drawing/2014/main" id="{0F5CF808-4A81-845A-2EA8-D0D3BE4164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86" t="9362" r="32335" b="10562"/>
          <a:stretch/>
        </p:blipFill>
        <p:spPr bwMode="auto">
          <a:xfrm>
            <a:off x="4009297" y="1612305"/>
            <a:ext cx="215666" cy="3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cono de ubicación símbolo simple signo de pin rojo | Vector ...">
            <a:extLst>
              <a:ext uri="{FF2B5EF4-FFF2-40B4-BE49-F238E27FC236}">
                <a16:creationId xmlns:a16="http://schemas.microsoft.com/office/drawing/2014/main" id="{06165A25-13C2-F487-7B7C-D2C5BF005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86" t="9362" r="32335" b="10562"/>
          <a:stretch/>
        </p:blipFill>
        <p:spPr bwMode="auto">
          <a:xfrm>
            <a:off x="4356334" y="1564940"/>
            <a:ext cx="215666" cy="3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19524C-F2D7-E546-7171-FC1CE79A1E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0600" y="1292120"/>
            <a:ext cx="1610857" cy="134853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6C21D99-0947-965F-AB56-A2D435505F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1884" y="2857901"/>
            <a:ext cx="1610858" cy="130831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93094EE-C960-9DB7-32A6-445B843D93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3392" y="1842297"/>
            <a:ext cx="1687670" cy="14589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4"/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4"/>
          <p:cNvSpPr txBox="1"/>
          <p:nvPr/>
        </p:nvSpPr>
        <p:spPr>
          <a:xfrm>
            <a:off x="5076875" y="375625"/>
            <a:ext cx="36873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/>
              <a:t>INFORMACIÓN DEL INMUEBLE</a:t>
            </a:r>
            <a:endParaRPr sz="1700" b="1" i="1"/>
          </a:p>
        </p:txBody>
      </p:sp>
      <p:sp>
        <p:nvSpPr>
          <p:cNvPr id="68" name="Google Shape;68;p14"/>
          <p:cNvSpPr txBox="1"/>
          <p:nvPr/>
        </p:nvSpPr>
        <p:spPr>
          <a:xfrm>
            <a:off x="278725" y="1613513"/>
            <a:ext cx="20298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ÁREA DE VENTA:  </a:t>
            </a:r>
            <a:endParaRPr sz="1000" b="1"/>
          </a:p>
        </p:txBody>
      </p:sp>
      <p:sp>
        <p:nvSpPr>
          <p:cNvPr id="69" name="Google Shape;69;p14"/>
          <p:cNvSpPr txBox="1"/>
          <p:nvPr/>
        </p:nvSpPr>
        <p:spPr>
          <a:xfrm>
            <a:off x="278725" y="2217563"/>
            <a:ext cx="20298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ZONIFICACIÓN:</a:t>
            </a:r>
            <a:endParaRPr sz="1000" b="1"/>
          </a:p>
        </p:txBody>
      </p:sp>
      <p:sp>
        <p:nvSpPr>
          <p:cNvPr id="70" name="Google Shape;70;p14"/>
          <p:cNvSpPr txBox="1"/>
          <p:nvPr/>
        </p:nvSpPr>
        <p:spPr>
          <a:xfrm>
            <a:off x="278725" y="1331000"/>
            <a:ext cx="18843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CONCEPTO: </a:t>
            </a:r>
            <a:endParaRPr sz="1000" b="1"/>
          </a:p>
        </p:txBody>
      </p:sp>
      <p:sp>
        <p:nvSpPr>
          <p:cNvPr id="71" name="Google Shape;71;p14"/>
          <p:cNvSpPr txBox="1"/>
          <p:nvPr/>
        </p:nvSpPr>
        <p:spPr>
          <a:xfrm>
            <a:off x="206375" y="918325"/>
            <a:ext cx="24744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>
                <a:solidFill>
                  <a:srgbClr val="1A9176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CLASE DE PREDIO</a:t>
            </a:r>
            <a:endParaRPr sz="1200" b="1" i="1">
              <a:solidFill>
                <a:schemeClr val="accent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2528475" y="1588450"/>
            <a:ext cx="44427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419" sz="1000" dirty="0">
                <a:solidFill>
                  <a:schemeClr val="dk1"/>
                </a:solidFill>
              </a:rPr>
              <a:t> 90,000 m2</a:t>
            </a: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2528475" y="1343675"/>
            <a:ext cx="62357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/>
              <a:t>SE ENCUENTRA UBICADO </a:t>
            </a:r>
            <a:r>
              <a:rPr lang="es-419" sz="1000" dirty="0">
                <a:solidFill>
                  <a:schemeClr val="dk1"/>
                </a:solidFill>
              </a:rPr>
              <a:t>Av. Canto Grande / Av. El Bosque / Av. Del parque</a:t>
            </a:r>
          </a:p>
        </p:txBody>
      </p:sp>
      <p:sp>
        <p:nvSpPr>
          <p:cNvPr id="75" name="Google Shape;75;p14"/>
          <p:cNvSpPr txBox="1"/>
          <p:nvPr/>
        </p:nvSpPr>
        <p:spPr>
          <a:xfrm>
            <a:off x="2528475" y="2226675"/>
            <a:ext cx="50163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>
                <a:solidFill>
                  <a:schemeClr val="dk1"/>
                </a:solidFill>
              </a:rPr>
              <a:t>I2</a:t>
            </a:r>
            <a:endParaRPr sz="1000" b="1" dirty="0"/>
          </a:p>
        </p:txBody>
      </p:sp>
      <p:sp>
        <p:nvSpPr>
          <p:cNvPr id="76" name="Google Shape;76;p14"/>
          <p:cNvSpPr txBox="1"/>
          <p:nvPr/>
        </p:nvSpPr>
        <p:spPr>
          <a:xfrm>
            <a:off x="278725" y="3388863"/>
            <a:ext cx="18300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DUEÑO:</a:t>
            </a:r>
            <a:endParaRPr sz="1000" b="1"/>
          </a:p>
        </p:txBody>
      </p:sp>
      <p:sp>
        <p:nvSpPr>
          <p:cNvPr id="77" name="Google Shape;77;p14"/>
          <p:cNvSpPr txBox="1"/>
          <p:nvPr/>
        </p:nvSpPr>
        <p:spPr>
          <a:xfrm>
            <a:off x="278725" y="2924869"/>
            <a:ext cx="18300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/>
              <a:t>NSE: </a:t>
            </a:r>
            <a:endParaRPr sz="1000" b="1" dirty="0"/>
          </a:p>
        </p:txBody>
      </p:sp>
      <p:sp>
        <p:nvSpPr>
          <p:cNvPr id="78" name="Google Shape;78;p14"/>
          <p:cNvSpPr txBox="1"/>
          <p:nvPr/>
        </p:nvSpPr>
        <p:spPr>
          <a:xfrm>
            <a:off x="2528475" y="2941825"/>
            <a:ext cx="1405500" cy="2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/>
              <a:t>Media- baja</a:t>
            </a:r>
            <a:endParaRPr sz="1000" b="1" dirty="0"/>
          </a:p>
        </p:txBody>
      </p:sp>
      <p:sp>
        <p:nvSpPr>
          <p:cNvPr id="79" name="Google Shape;79;p14"/>
          <p:cNvSpPr txBox="1"/>
          <p:nvPr/>
        </p:nvSpPr>
        <p:spPr>
          <a:xfrm>
            <a:off x="278725" y="2604938"/>
            <a:ext cx="20298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POBLACIÓN:</a:t>
            </a:r>
            <a:endParaRPr sz="1000" b="1"/>
          </a:p>
        </p:txBody>
      </p:sp>
      <p:sp>
        <p:nvSpPr>
          <p:cNvPr id="80" name="Google Shape;80;p14"/>
          <p:cNvSpPr txBox="1"/>
          <p:nvPr/>
        </p:nvSpPr>
        <p:spPr>
          <a:xfrm>
            <a:off x="2528475" y="2604950"/>
            <a:ext cx="40992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PE" sz="1000" dirty="0"/>
              <a:t>1.282.635 habitantes</a:t>
            </a:r>
            <a:endParaRPr sz="1000" b="1" dirty="0">
              <a:solidFill>
                <a:srgbClr val="0A0A0A"/>
              </a:solidFill>
              <a:highlight>
                <a:schemeClr val="lt1"/>
              </a:highlight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278725" y="1882237"/>
            <a:ext cx="23373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ÁREA OCUPADA:  </a:t>
            </a:r>
            <a:endParaRPr sz="1000" b="1"/>
          </a:p>
        </p:txBody>
      </p:sp>
      <p:sp>
        <p:nvSpPr>
          <p:cNvPr id="82" name="Google Shape;82;p14"/>
          <p:cNvSpPr txBox="1"/>
          <p:nvPr/>
        </p:nvSpPr>
        <p:spPr>
          <a:xfrm>
            <a:off x="278725" y="3715444"/>
            <a:ext cx="18300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PRECIO x M2:</a:t>
            </a:r>
            <a:endParaRPr sz="1000" b="1"/>
          </a:p>
        </p:txBody>
      </p:sp>
      <p:sp>
        <p:nvSpPr>
          <p:cNvPr id="83" name="Google Shape;83;p14"/>
          <p:cNvSpPr txBox="1"/>
          <p:nvPr/>
        </p:nvSpPr>
        <p:spPr>
          <a:xfrm>
            <a:off x="278725" y="4107550"/>
            <a:ext cx="22812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PRECIO x M2 QUE OFRECEMOS :</a:t>
            </a:r>
            <a:endParaRPr sz="1000" b="1"/>
          </a:p>
        </p:txBody>
      </p:sp>
      <p:sp>
        <p:nvSpPr>
          <p:cNvPr id="84" name="Google Shape;84;p14"/>
          <p:cNvSpPr txBox="1"/>
          <p:nvPr/>
        </p:nvSpPr>
        <p:spPr>
          <a:xfrm>
            <a:off x="2479375" y="3726258"/>
            <a:ext cx="42732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419" sz="1000" dirty="0">
                <a:solidFill>
                  <a:schemeClr val="dk1"/>
                </a:solidFill>
              </a:rPr>
              <a:t>US $  444.44 x m2 ( $ 40,500,000)</a:t>
            </a: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278725" y="4449950"/>
            <a:ext cx="21366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/>
              <a:t>PRECIOS EN LA ZONA x M2 :</a:t>
            </a:r>
            <a:endParaRPr sz="1000" b="1"/>
          </a:p>
        </p:txBody>
      </p:sp>
      <p:sp>
        <p:nvSpPr>
          <p:cNvPr id="86" name="Google Shape;86;p14"/>
          <p:cNvSpPr txBox="1"/>
          <p:nvPr/>
        </p:nvSpPr>
        <p:spPr>
          <a:xfrm>
            <a:off x="2479375" y="4482075"/>
            <a:ext cx="6561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000" dirty="0">
                <a:solidFill>
                  <a:schemeClr val="dk1"/>
                </a:solidFill>
              </a:rPr>
              <a:t>TERRENOS EN US$ 600  por m²</a:t>
            </a:r>
            <a:endParaRPr sz="1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/>
          </a:p>
        </p:txBody>
      </p:sp>
      <p:sp>
        <p:nvSpPr>
          <p:cNvPr id="87" name="Google Shape;87;p14"/>
          <p:cNvSpPr txBox="1"/>
          <p:nvPr/>
        </p:nvSpPr>
        <p:spPr>
          <a:xfrm>
            <a:off x="2528475" y="1870450"/>
            <a:ext cx="44427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>
                <a:solidFill>
                  <a:schemeClr val="dk1"/>
                </a:solidFill>
              </a:rPr>
              <a:t>Ocupado por mercado</a:t>
            </a:r>
            <a:endParaRPr sz="1000" b="1" dirty="0"/>
          </a:p>
        </p:txBody>
      </p:sp>
      <p:sp>
        <p:nvSpPr>
          <p:cNvPr id="88" name="Google Shape;88;p14"/>
          <p:cNvSpPr txBox="1"/>
          <p:nvPr/>
        </p:nvSpPr>
        <p:spPr>
          <a:xfrm>
            <a:off x="2479375" y="4098761"/>
            <a:ext cx="42732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000" dirty="0">
                <a:solidFill>
                  <a:schemeClr val="dk1"/>
                </a:solidFill>
              </a:rPr>
              <a:t>US $ x m2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2483505" y="3383444"/>
            <a:ext cx="4487669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000" dirty="0">
                <a:solidFill>
                  <a:schemeClr val="dk1"/>
                </a:solidFill>
              </a:rPr>
              <a:t>Julio Aguilar (991 424 233)</a:t>
            </a:r>
            <a:endParaRPr sz="1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/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/>
          <p:cNvSpPr txBox="1"/>
          <p:nvPr/>
        </p:nvSpPr>
        <p:spPr>
          <a:xfrm>
            <a:off x="6391175" y="388825"/>
            <a:ext cx="23730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/>
              <a:t>VISTA SATÉLITE</a:t>
            </a:r>
            <a:endParaRPr sz="1700" b="1" i="1"/>
          </a:p>
        </p:txBody>
      </p:sp>
      <p:sp>
        <p:nvSpPr>
          <p:cNvPr id="97" name="Google Shape;97;p15"/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F932BBA-633B-D49E-8B91-DA7CDD02B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861" y="1094663"/>
            <a:ext cx="6516443" cy="34321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9C709D03-B349-BCD8-6552-34039AC8D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1D159742-7476-4A68-82AD-008F791A0D0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B894CF99-A65F-A7DF-AA1C-BD6DDB54F030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>
            <a:extLst>
              <a:ext uri="{FF2B5EF4-FFF2-40B4-BE49-F238E27FC236}">
                <a16:creationId xmlns:a16="http://schemas.microsoft.com/office/drawing/2014/main" id="{D2D514B4-4F72-A134-126C-F13772FB2248}"/>
              </a:ext>
            </a:extLst>
          </p:cNvPr>
          <p:cNvSpPr txBox="1"/>
          <p:nvPr/>
        </p:nvSpPr>
        <p:spPr>
          <a:xfrm>
            <a:off x="6391175" y="388825"/>
            <a:ext cx="23730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ACCESIBILIDAD</a:t>
            </a:r>
            <a:endParaRPr sz="1700" b="1" i="1" dirty="0"/>
          </a:p>
        </p:txBody>
      </p: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C4C876E4-CB99-0DA1-1D5C-74570940CA82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EB525E8-0DF8-E4A8-3DE3-8C5A9C9CC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745" y="1123628"/>
            <a:ext cx="6933833" cy="3466917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72E4449-F9E4-8208-D964-D204942A1B80}"/>
              </a:ext>
            </a:extLst>
          </p:cNvPr>
          <p:cNvCxnSpPr>
            <a:cxnSpLocks/>
            <a:stCxn id="4" idx="0"/>
          </p:cNvCxnSpPr>
          <p:nvPr/>
        </p:nvCxnSpPr>
        <p:spPr>
          <a:xfrm flipH="1">
            <a:off x="2467751" y="1123628"/>
            <a:ext cx="2102911" cy="34669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111;p16">
            <a:extLst>
              <a:ext uri="{FF2B5EF4-FFF2-40B4-BE49-F238E27FC236}">
                <a16:creationId xmlns:a16="http://schemas.microsoft.com/office/drawing/2014/main" id="{AC3602CE-DC9E-5E4B-6F48-25404B2DDC94}"/>
              </a:ext>
            </a:extLst>
          </p:cNvPr>
          <p:cNvSpPr txBox="1"/>
          <p:nvPr/>
        </p:nvSpPr>
        <p:spPr>
          <a:xfrm rot="18209822">
            <a:off x="2868438" y="2410597"/>
            <a:ext cx="1614552" cy="32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00" tIns="95500" rIns="95500" bIns="955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 b="1" dirty="0">
                <a:solidFill>
                  <a:srgbClr val="000000"/>
                </a:solidFill>
                <a:highlight>
                  <a:srgbClr val="FFFFFF"/>
                </a:highlight>
              </a:rPr>
              <a:t>Av. Canto Grande</a:t>
            </a:r>
            <a:endParaRPr sz="800" b="1" dirty="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B1890CA6-60D3-33A9-583F-B2C0B34CF26B}"/>
              </a:ext>
            </a:extLst>
          </p:cNvPr>
          <p:cNvSpPr/>
          <p:nvPr/>
        </p:nvSpPr>
        <p:spPr>
          <a:xfrm>
            <a:off x="3680178" y="1806222"/>
            <a:ext cx="2540000" cy="2246489"/>
          </a:xfrm>
          <a:custGeom>
            <a:avLst/>
            <a:gdLst>
              <a:gd name="csX0" fmla="*/ 598311 w 2540000"/>
              <a:gd name="csY0" fmla="*/ 0 h 2246489"/>
              <a:gd name="csX1" fmla="*/ 0 w 2540000"/>
              <a:gd name="csY1" fmla="*/ 1038578 h 2246489"/>
              <a:gd name="csX2" fmla="*/ 1704622 w 2540000"/>
              <a:gd name="csY2" fmla="*/ 2065867 h 2246489"/>
              <a:gd name="csX3" fmla="*/ 1907822 w 2540000"/>
              <a:gd name="csY3" fmla="*/ 1794934 h 2246489"/>
              <a:gd name="csX4" fmla="*/ 2077155 w 2540000"/>
              <a:gd name="csY4" fmla="*/ 1907822 h 2246489"/>
              <a:gd name="csX5" fmla="*/ 1952978 w 2540000"/>
              <a:gd name="csY5" fmla="*/ 2246489 h 2246489"/>
              <a:gd name="csX6" fmla="*/ 2393244 w 2540000"/>
              <a:gd name="csY6" fmla="*/ 1636889 h 2246489"/>
              <a:gd name="csX7" fmla="*/ 2325511 w 2540000"/>
              <a:gd name="csY7" fmla="*/ 1591734 h 2246489"/>
              <a:gd name="csX8" fmla="*/ 2540000 w 2540000"/>
              <a:gd name="csY8" fmla="*/ 1275645 h 2246489"/>
              <a:gd name="csX9" fmla="*/ 2269066 w 2540000"/>
              <a:gd name="csY9" fmla="*/ 1117600 h 2246489"/>
              <a:gd name="csX10" fmla="*/ 2077155 w 2540000"/>
              <a:gd name="csY10" fmla="*/ 1467556 h 2246489"/>
              <a:gd name="csX11" fmla="*/ 1794933 w 2540000"/>
              <a:gd name="csY11" fmla="*/ 1298222 h 2246489"/>
              <a:gd name="csX12" fmla="*/ 1998133 w 2540000"/>
              <a:gd name="csY12" fmla="*/ 1038578 h 2246489"/>
              <a:gd name="csX13" fmla="*/ 1761066 w 2540000"/>
              <a:gd name="csY13" fmla="*/ 846667 h 2246489"/>
              <a:gd name="csX14" fmla="*/ 1535289 w 2540000"/>
              <a:gd name="csY14" fmla="*/ 1140178 h 2246489"/>
              <a:gd name="csX15" fmla="*/ 1320800 w 2540000"/>
              <a:gd name="csY15" fmla="*/ 1016000 h 2246489"/>
              <a:gd name="csX16" fmla="*/ 1546578 w 2540000"/>
              <a:gd name="csY16" fmla="*/ 643467 h 2246489"/>
              <a:gd name="csX17" fmla="*/ 598311 w 2540000"/>
              <a:gd name="csY17" fmla="*/ 0 h 22464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540000" h="2246489">
                <a:moveTo>
                  <a:pt x="598311" y="0"/>
                </a:moveTo>
                <a:lnTo>
                  <a:pt x="0" y="1038578"/>
                </a:lnTo>
                <a:lnTo>
                  <a:pt x="1704622" y="2065867"/>
                </a:lnTo>
                <a:lnTo>
                  <a:pt x="1907822" y="1794934"/>
                </a:lnTo>
                <a:lnTo>
                  <a:pt x="2077155" y="1907822"/>
                </a:lnTo>
                <a:lnTo>
                  <a:pt x="1952978" y="2246489"/>
                </a:lnTo>
                <a:lnTo>
                  <a:pt x="2393244" y="1636889"/>
                </a:lnTo>
                <a:lnTo>
                  <a:pt x="2325511" y="1591734"/>
                </a:lnTo>
                <a:lnTo>
                  <a:pt x="2540000" y="1275645"/>
                </a:lnTo>
                <a:lnTo>
                  <a:pt x="2269066" y="1117600"/>
                </a:lnTo>
                <a:lnTo>
                  <a:pt x="2077155" y="1467556"/>
                </a:lnTo>
                <a:lnTo>
                  <a:pt x="1794933" y="1298222"/>
                </a:lnTo>
                <a:lnTo>
                  <a:pt x="1998133" y="1038578"/>
                </a:lnTo>
                <a:lnTo>
                  <a:pt x="1761066" y="846667"/>
                </a:lnTo>
                <a:lnTo>
                  <a:pt x="1535289" y="1140178"/>
                </a:lnTo>
                <a:lnTo>
                  <a:pt x="1320800" y="1016000"/>
                </a:lnTo>
                <a:lnTo>
                  <a:pt x="1546578" y="643467"/>
                </a:lnTo>
                <a:lnTo>
                  <a:pt x="598311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33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66CED2CA-F509-7E78-1F2B-3BE8146CA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27F900BC-A2BC-FE84-8A1B-CD9C254BFAC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C4E565F0-F9EB-1B90-26F2-FEFF264D7E31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>
            <a:extLst>
              <a:ext uri="{FF2B5EF4-FFF2-40B4-BE49-F238E27FC236}">
                <a16:creationId xmlns:a16="http://schemas.microsoft.com/office/drawing/2014/main" id="{BF9B5F3F-9DC7-EC8E-1A03-C83EF152BE21}"/>
              </a:ext>
            </a:extLst>
          </p:cNvPr>
          <p:cNvSpPr txBox="1"/>
          <p:nvPr/>
        </p:nvSpPr>
        <p:spPr>
          <a:xfrm>
            <a:off x="6391175" y="388825"/>
            <a:ext cx="23730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ZONIFICACION</a:t>
            </a:r>
            <a:endParaRPr sz="1700" b="1" i="1" dirty="0"/>
          </a:p>
        </p:txBody>
      </p: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0EBF65E2-EF27-B6E2-86C0-676A559F3361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E098DB-6DC2-65B1-6D5B-ECAA2A984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335" y="1020092"/>
            <a:ext cx="4912818" cy="373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7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A547F26D-D0CC-90D6-8326-BFFD2250C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63FA031C-EC31-0369-F281-D3514B2CDDD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ABFB5E06-7C6C-99FB-A3A5-64A17ADD7A26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43FFD3B5-9EBB-3BE5-64A1-EDCB6AEAD623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7E1CB6-97CA-3F24-14F7-C9FFEB829E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039"/>
          <a:stretch>
            <a:fillRect/>
          </a:stretch>
        </p:blipFill>
        <p:spPr>
          <a:xfrm>
            <a:off x="206374" y="1042503"/>
            <a:ext cx="4952647" cy="36677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08C8E4D4-6494-3287-08D6-C084C40BB89F}"/>
                  </a:ext>
                </a:extLst>
              </p14:cNvPr>
              <p14:cNvContentPartPr/>
              <p14:nvPr/>
            </p14:nvContentPartPr>
            <p14:xfrm>
              <a:off x="643449" y="3567236"/>
              <a:ext cx="1310040" cy="72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08C8E4D4-6494-3287-08D6-C084C40BB8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7449" y="3423236"/>
                <a:ext cx="1381680" cy="28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n 11">
            <a:extLst>
              <a:ext uri="{FF2B5EF4-FFF2-40B4-BE49-F238E27FC236}">
                <a16:creationId xmlns:a16="http://schemas.microsoft.com/office/drawing/2014/main" id="{A397FD9C-71C0-9786-2339-FD7C309596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5274" y="1357130"/>
            <a:ext cx="4488465" cy="19189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1C3F4576-3EEA-7AD5-6E79-2B37431E86A3}"/>
                  </a:ext>
                </a:extLst>
              </p14:cNvPr>
              <p14:cNvContentPartPr/>
              <p14:nvPr/>
            </p14:nvContentPartPr>
            <p14:xfrm>
              <a:off x="417729" y="3939836"/>
              <a:ext cx="3217680" cy="720"/>
            </p14:xfrm>
          </p:contentPart>
        </mc:Choice>
        <mc:Fallback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1C3F4576-3EEA-7AD5-6E79-2B37431E86A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1729" y="3795836"/>
                <a:ext cx="328932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FDCFA926-5890-6322-F4E7-C4B45C74B8E0}"/>
                  </a:ext>
                </a:extLst>
              </p14:cNvPr>
              <p14:cNvContentPartPr/>
              <p14:nvPr/>
            </p14:nvContentPartPr>
            <p14:xfrm>
              <a:off x="395049" y="4221716"/>
              <a:ext cx="338760" cy="720"/>
            </p14:xfrm>
          </p:contentPart>
        </mc:Choice>
        <mc:Fallback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FDCFA926-5890-6322-F4E7-C4B45C74B8E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9049" y="4077716"/>
                <a:ext cx="4104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BC3F6EA6-F909-24E7-9E26-444B0A7AA55E}"/>
                  </a:ext>
                </a:extLst>
              </p14:cNvPr>
              <p14:cNvContentPartPr/>
              <p14:nvPr/>
            </p14:nvContentPartPr>
            <p14:xfrm>
              <a:off x="406209" y="4605836"/>
              <a:ext cx="372960" cy="720"/>
            </p14:xfrm>
          </p:contentPart>
        </mc:Choice>
        <mc:Fallback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BC3F6EA6-F909-24E7-9E26-444B0A7AA55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70209" y="4461836"/>
                <a:ext cx="4446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0D0E5700-E658-9B5E-38CE-E4954A37953C}"/>
                  </a:ext>
                </a:extLst>
              </p14:cNvPr>
              <p14:cNvContentPartPr/>
              <p14:nvPr/>
            </p14:nvContentPartPr>
            <p14:xfrm>
              <a:off x="4594449" y="2257916"/>
              <a:ext cx="736200" cy="360"/>
            </p14:xfrm>
          </p:contentPart>
        </mc:Choice>
        <mc:Fallback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0D0E5700-E658-9B5E-38CE-E4954A37953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558449" y="2185916"/>
                <a:ext cx="807840" cy="144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Google Shape;96;p15">
            <a:extLst>
              <a:ext uri="{FF2B5EF4-FFF2-40B4-BE49-F238E27FC236}">
                <a16:creationId xmlns:a16="http://schemas.microsoft.com/office/drawing/2014/main" id="{DA143705-E06A-9D9C-1E9E-02CFC20CDCD7}"/>
              </a:ext>
            </a:extLst>
          </p:cNvPr>
          <p:cNvSpPr txBox="1"/>
          <p:nvPr/>
        </p:nvSpPr>
        <p:spPr>
          <a:xfrm>
            <a:off x="7474908" y="411926"/>
            <a:ext cx="1206247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SUNARP</a:t>
            </a:r>
            <a:endParaRPr sz="1700" b="1" i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FB8D121A-ADC0-7402-5201-0D84B287999A}"/>
                  </a:ext>
                </a:extLst>
              </p14:cNvPr>
              <p14:cNvContentPartPr/>
              <p14:nvPr/>
            </p14:nvContentPartPr>
            <p14:xfrm>
              <a:off x="1461782" y="2692538"/>
              <a:ext cx="736200" cy="360"/>
            </p14:xfrm>
          </p:contentPart>
        </mc:Choice>
        <mc:Fallback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FB8D121A-ADC0-7402-5201-0D84B287999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25782" y="2620538"/>
                <a:ext cx="80784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Imagen 24">
            <a:extLst>
              <a:ext uri="{FF2B5EF4-FFF2-40B4-BE49-F238E27FC236}">
                <a16:creationId xmlns:a16="http://schemas.microsoft.com/office/drawing/2014/main" id="{26E26C69-01B7-EDB2-3CFD-68CBD2F746E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21905" y="3334913"/>
            <a:ext cx="2735162" cy="140633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BD14B834-5652-591E-4BF6-ADD412DE2C9E}"/>
                  </a:ext>
                </a:extLst>
              </p14:cNvPr>
              <p14:cNvContentPartPr/>
              <p14:nvPr/>
            </p14:nvContentPartPr>
            <p14:xfrm>
              <a:off x="6671649" y="4041356"/>
              <a:ext cx="737640" cy="24120"/>
            </p14:xfrm>
          </p:contentPart>
        </mc:Choice>
        <mc:Fallback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BD14B834-5652-591E-4BF6-ADD412DE2C9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636009" y="3969356"/>
                <a:ext cx="809280" cy="16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9351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D5D6D649-98F9-EBB0-0EC9-41EC26A1E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E6B9803E-9850-4EBF-CAE7-F9C2A1E39D2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5F171EB0-DE2A-6C1C-412A-38E387550C22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>
            <a:extLst>
              <a:ext uri="{FF2B5EF4-FFF2-40B4-BE49-F238E27FC236}">
                <a16:creationId xmlns:a16="http://schemas.microsoft.com/office/drawing/2014/main" id="{C6F41883-B658-21C4-505C-D093383412BC}"/>
              </a:ext>
            </a:extLst>
          </p:cNvPr>
          <p:cNvSpPr txBox="1"/>
          <p:nvPr/>
        </p:nvSpPr>
        <p:spPr>
          <a:xfrm>
            <a:off x="7474908" y="411926"/>
            <a:ext cx="1206247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SUNARP</a:t>
            </a:r>
            <a:endParaRPr sz="1700" b="1" i="1" dirty="0"/>
          </a:p>
        </p:txBody>
      </p: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151173DD-7CE5-6C72-B450-806F5CA0562A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347DC51E-BC48-D7F9-50B4-BF67C8CF6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75" y="1020024"/>
            <a:ext cx="4937242" cy="369956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26EEDE3F-CD27-8AF7-26A6-A7EBFFD27492}"/>
                  </a:ext>
                </a:extLst>
              </p14:cNvPr>
              <p14:cNvContentPartPr/>
              <p14:nvPr/>
            </p14:nvContentPartPr>
            <p14:xfrm>
              <a:off x="451209" y="3701516"/>
              <a:ext cx="1490400" cy="12960"/>
            </p14:xfrm>
          </p:contentPart>
        </mc:Choice>
        <mc:Fallback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26EEDE3F-CD27-8AF7-26A6-A7EBFFD2749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5569" y="3629876"/>
                <a:ext cx="156204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0EEA3A30-D385-6EEA-F426-38A1DEEB4944}"/>
                  </a:ext>
                </a:extLst>
              </p14:cNvPr>
              <p14:cNvContentPartPr/>
              <p14:nvPr/>
            </p14:nvContentPartPr>
            <p14:xfrm>
              <a:off x="2788329" y="3013916"/>
              <a:ext cx="519480" cy="36360"/>
            </p14:xfrm>
          </p:contentPart>
        </mc:Choice>
        <mc:Fallback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0EEA3A30-D385-6EEA-F426-38A1DEEB494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52329" y="2941916"/>
                <a:ext cx="59112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B02D9AB3-E094-D9A7-982B-E3384BB6872C}"/>
                  </a:ext>
                </a:extLst>
              </p14:cNvPr>
              <p14:cNvContentPartPr/>
              <p14:nvPr/>
            </p14:nvContentPartPr>
            <p14:xfrm>
              <a:off x="2517249" y="4112996"/>
              <a:ext cx="511560" cy="19080"/>
            </p14:xfrm>
          </p:contentPart>
        </mc:Choice>
        <mc:Fallback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B02D9AB3-E094-D9A7-982B-E3384BB6872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81609" y="4041356"/>
                <a:ext cx="58320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Imagen 10">
            <a:extLst>
              <a:ext uri="{FF2B5EF4-FFF2-40B4-BE49-F238E27FC236}">
                <a16:creationId xmlns:a16="http://schemas.microsoft.com/office/drawing/2014/main" id="{8572FBEA-923A-15B9-CACC-57B858A72B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6743" y="1231150"/>
            <a:ext cx="3629932" cy="1340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052B5A3F-3185-CF8C-0A41-1BBEE90AFD56}"/>
                  </a:ext>
                </a:extLst>
              </p14:cNvPr>
              <p14:cNvContentPartPr/>
              <p14:nvPr/>
            </p14:nvContentPartPr>
            <p14:xfrm>
              <a:off x="5237769" y="1410116"/>
              <a:ext cx="275040" cy="23760"/>
            </p14:xfrm>
          </p:contentPart>
        </mc:Choice>
        <mc:Fallback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052B5A3F-3185-CF8C-0A41-1BBEE90AFD5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01769" y="1338116"/>
                <a:ext cx="346680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87944F5D-59C1-5B18-2734-D99EBCFE8945}"/>
                  </a:ext>
                </a:extLst>
              </p14:cNvPr>
              <p14:cNvContentPartPr/>
              <p14:nvPr/>
            </p14:nvContentPartPr>
            <p14:xfrm>
              <a:off x="5249289" y="1681916"/>
              <a:ext cx="323640" cy="38880"/>
            </p14:xfrm>
          </p:contentPart>
        </mc:Choice>
        <mc:Fallback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87944F5D-59C1-5B18-2734-D99EBCFE894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13289" y="1609916"/>
                <a:ext cx="39528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AEAF6352-5611-202D-A691-6DAB5E8861C3}"/>
                  </a:ext>
                </a:extLst>
              </p14:cNvPr>
              <p14:cNvContentPartPr/>
              <p14:nvPr/>
            </p14:nvContentPartPr>
            <p14:xfrm>
              <a:off x="5260449" y="2449796"/>
              <a:ext cx="631440" cy="35280"/>
            </p14:xfrm>
          </p:contentPart>
        </mc:Choice>
        <mc:Fallback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AEAF6352-5611-202D-A691-6DAB5E8861C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24449" y="2377796"/>
                <a:ext cx="703080" cy="17892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n 15">
            <a:extLst>
              <a:ext uri="{FF2B5EF4-FFF2-40B4-BE49-F238E27FC236}">
                <a16:creationId xmlns:a16="http://schemas.microsoft.com/office/drawing/2014/main" id="{36A48EA7-26F2-8886-5861-3F462014611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72969"/>
          <a:stretch>
            <a:fillRect/>
          </a:stretch>
        </p:blipFill>
        <p:spPr>
          <a:xfrm>
            <a:off x="5978805" y="2735794"/>
            <a:ext cx="2085807" cy="20195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9456911A-6656-415B-283F-AA8DE09D5E8D}"/>
                  </a:ext>
                </a:extLst>
              </p14:cNvPr>
              <p14:cNvContentPartPr/>
              <p14:nvPr/>
            </p14:nvContentPartPr>
            <p14:xfrm>
              <a:off x="7213449" y="3431516"/>
              <a:ext cx="576000" cy="23040"/>
            </p14:xfrm>
          </p:contentPart>
        </mc:Choice>
        <mc:Fallback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9456911A-6656-415B-283F-AA8DE09D5E8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177449" y="3359516"/>
                <a:ext cx="647640" cy="1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7528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BF70AD46-35D4-4E63-9FDC-755BC61A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45BA10BE-29EA-EC3D-3380-38DC06A2FC7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71AFD9DA-6B2D-5A3E-52FE-BA28704EE6EF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>
            <a:extLst>
              <a:ext uri="{FF2B5EF4-FFF2-40B4-BE49-F238E27FC236}">
                <a16:creationId xmlns:a16="http://schemas.microsoft.com/office/drawing/2014/main" id="{D28604B0-2AFC-F3A4-7E82-CAAF55E768EC}"/>
              </a:ext>
            </a:extLst>
          </p:cNvPr>
          <p:cNvSpPr txBox="1"/>
          <p:nvPr/>
        </p:nvSpPr>
        <p:spPr>
          <a:xfrm>
            <a:off x="5791200" y="411926"/>
            <a:ext cx="2889956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CERT DE PARAMETROS</a:t>
            </a:r>
            <a:endParaRPr sz="1700" b="1" i="1" dirty="0"/>
          </a:p>
        </p:txBody>
      </p: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4AA7409D-31E5-A691-726D-69980A19BC0F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5E079C-6F90-D87B-2064-A875CD44A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028" y="978770"/>
            <a:ext cx="4149217" cy="38028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D702BA14-F631-9D4E-B456-C2B65C6067F6}"/>
                  </a:ext>
                </a:extLst>
              </p14:cNvPr>
              <p14:cNvContentPartPr/>
              <p14:nvPr/>
            </p14:nvContentPartPr>
            <p14:xfrm>
              <a:off x="2426889" y="3408116"/>
              <a:ext cx="395640" cy="1260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D702BA14-F631-9D4E-B456-C2B65C6067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90889" y="3336476"/>
                <a:ext cx="46728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EADAC1E6-C3A3-97DE-B8DE-09A41CE4B8FD}"/>
                  </a:ext>
                </a:extLst>
              </p14:cNvPr>
              <p14:cNvContentPartPr/>
              <p14:nvPr/>
            </p14:nvContentPartPr>
            <p14:xfrm>
              <a:off x="2471889" y="3511796"/>
              <a:ext cx="360720" cy="1044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EADAC1E6-C3A3-97DE-B8DE-09A41CE4B8F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6249" y="3440156"/>
                <a:ext cx="432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8A3728B6-E1E8-2631-4A8D-3AD838E2F04D}"/>
                  </a:ext>
                </a:extLst>
              </p14:cNvPr>
              <p14:cNvContentPartPr/>
              <p14:nvPr/>
            </p14:nvContentPartPr>
            <p14:xfrm>
              <a:off x="2968689" y="3668036"/>
              <a:ext cx="2496960" cy="5724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8A3728B6-E1E8-2631-4A8D-3AD838E2F04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33049" y="3596396"/>
                <a:ext cx="256860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BCCE553B-5CF2-D274-11D2-5DBC24C05FAF}"/>
                  </a:ext>
                </a:extLst>
              </p14:cNvPr>
              <p14:cNvContentPartPr/>
              <p14:nvPr/>
            </p14:nvContentPartPr>
            <p14:xfrm>
              <a:off x="5079729" y="3724916"/>
              <a:ext cx="372240" cy="360"/>
            </p14:xfrm>
          </p:contentPart>
        </mc:Choice>
        <mc:Fallback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BCCE553B-5CF2-D274-11D2-5DBC24C05FA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44089" y="3653276"/>
                <a:ext cx="4438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A5A91D51-08E4-C96B-DE17-CDBA9119C460}"/>
                  </a:ext>
                </a:extLst>
              </p14:cNvPr>
              <p14:cNvContentPartPr/>
              <p14:nvPr/>
            </p14:nvContentPartPr>
            <p14:xfrm>
              <a:off x="4413729" y="3443036"/>
              <a:ext cx="416880" cy="360"/>
            </p14:xfrm>
          </p:contentPart>
        </mc:Choice>
        <mc:Fallback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A5A91D51-08E4-C96B-DE17-CDBA9119C46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78089" y="3371036"/>
                <a:ext cx="48852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381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925CEA8E-D6EB-F1C3-AEE0-1DDB364F3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>
            <a:extLst>
              <a:ext uri="{FF2B5EF4-FFF2-40B4-BE49-F238E27FC236}">
                <a16:creationId xmlns:a16="http://schemas.microsoft.com/office/drawing/2014/main" id="{4EE5445B-2B9A-235F-D504-B059E1D3936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" y="67600"/>
            <a:ext cx="732325" cy="82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5">
            <a:extLst>
              <a:ext uri="{FF2B5EF4-FFF2-40B4-BE49-F238E27FC236}">
                <a16:creationId xmlns:a16="http://schemas.microsoft.com/office/drawing/2014/main" id="{A059F136-8C25-69CD-E32A-C09C62DB112E}"/>
              </a:ext>
            </a:extLst>
          </p:cNvPr>
          <p:cNvCxnSpPr/>
          <p:nvPr/>
        </p:nvCxnSpPr>
        <p:spPr>
          <a:xfrm rot="10800000" flipH="1">
            <a:off x="206375" y="875425"/>
            <a:ext cx="8557800" cy="42900"/>
          </a:xfrm>
          <a:prstGeom prst="straightConnector1">
            <a:avLst/>
          </a:prstGeom>
          <a:noFill/>
          <a:ln w="38100" cap="flat" cmpd="sng">
            <a:solidFill>
              <a:srgbClr val="182B4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>
            <a:extLst>
              <a:ext uri="{FF2B5EF4-FFF2-40B4-BE49-F238E27FC236}">
                <a16:creationId xmlns:a16="http://schemas.microsoft.com/office/drawing/2014/main" id="{D0B4EF01-AB78-A916-B998-C20B2408A3B5}"/>
              </a:ext>
            </a:extLst>
          </p:cNvPr>
          <p:cNvSpPr txBox="1"/>
          <p:nvPr/>
        </p:nvSpPr>
        <p:spPr>
          <a:xfrm>
            <a:off x="5791200" y="411926"/>
            <a:ext cx="2889956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i="1" dirty="0"/>
              <a:t>CERT DE PARAMETROS</a:t>
            </a:r>
            <a:endParaRPr sz="1700" b="1" i="1" dirty="0"/>
          </a:p>
        </p:txBody>
      </p:sp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D49AA4F2-BDDF-4806-D5BE-E62F6881ADE6}"/>
              </a:ext>
            </a:extLst>
          </p:cNvPr>
          <p:cNvSpPr/>
          <p:nvPr/>
        </p:nvSpPr>
        <p:spPr>
          <a:xfrm>
            <a:off x="141775" y="4842050"/>
            <a:ext cx="8694900" cy="180900"/>
          </a:xfrm>
          <a:prstGeom prst="rect">
            <a:avLst/>
          </a:prstGeom>
          <a:solidFill>
            <a:srgbClr val="1A9176"/>
          </a:solidFill>
          <a:ln w="9525" cap="flat" cmpd="sng">
            <a:solidFill>
              <a:srgbClr val="1A91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7D72AC-A62A-67BB-B6E5-0D3F5F5E7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411" y="949319"/>
            <a:ext cx="3941590" cy="38386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34A40C7B-33B2-C94F-0198-94CE9C4E524C}"/>
                  </a:ext>
                </a:extLst>
              </p14:cNvPr>
              <p14:cNvContentPartPr/>
              <p14:nvPr/>
            </p14:nvContentPartPr>
            <p14:xfrm>
              <a:off x="2223849" y="3407756"/>
              <a:ext cx="416880" cy="24120"/>
            </p14:xfrm>
          </p:contentPart>
        </mc:Choice>
        <mc:Fallback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34A40C7B-33B2-C94F-0198-94CE9C4E52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87849" y="3335756"/>
                <a:ext cx="48852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A73316DF-81EF-CCD9-9A56-F08F4EB7BDD1}"/>
                  </a:ext>
                </a:extLst>
              </p14:cNvPr>
              <p14:cNvContentPartPr/>
              <p14:nvPr/>
            </p14:nvContentPartPr>
            <p14:xfrm>
              <a:off x="2223849" y="3469676"/>
              <a:ext cx="432360" cy="5256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A73316DF-81EF-CCD9-9A56-F08F4EB7BD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87849" y="3398036"/>
                <a:ext cx="50400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753CF828-B20A-DB6A-50D7-5E0ED2D9EDD1}"/>
                  </a:ext>
                </a:extLst>
              </p14:cNvPr>
              <p14:cNvContentPartPr/>
              <p14:nvPr/>
            </p14:nvContentPartPr>
            <p14:xfrm>
              <a:off x="2664129" y="3709076"/>
              <a:ext cx="2182320" cy="7380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53CF828-B20A-DB6A-50D7-5E0ED2D9EDD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28129" y="3637076"/>
                <a:ext cx="2253960" cy="2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F392090A-281D-ACB7-15DF-0964FEEE89EB}"/>
                  </a:ext>
                </a:extLst>
              </p14:cNvPr>
              <p14:cNvContentPartPr/>
              <p14:nvPr/>
            </p14:nvContentPartPr>
            <p14:xfrm>
              <a:off x="4278009" y="3407396"/>
              <a:ext cx="214920" cy="3600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F392090A-281D-ACB7-15DF-0964FEEE89E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42369" y="3335756"/>
                <a:ext cx="286560" cy="17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9289603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7549</TotalTime>
  <Words>139</Words>
  <Application>Microsoft Office PowerPoint</Application>
  <PresentationFormat>Presentación en pantalla (16:9)</PresentationFormat>
  <Paragraphs>39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Comic Sans MS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Cesar Cortez</cp:lastModifiedBy>
  <cp:revision>62</cp:revision>
  <dcterms:modified xsi:type="dcterms:W3CDTF">2026-06-03T19:52:56Z</dcterms:modified>
</cp:coreProperties>
</file>